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g" ContentType="image/unknown"/>
  <Override PartName="/ppt/media/image5.jpg" ContentType="image/unknown"/>
  <Override PartName="/ppt/media/image7.jpg" ContentType="image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73" r:id="rId2"/>
    <p:sldId id="271" r:id="rId3"/>
    <p:sldId id="272" r:id="rId4"/>
    <p:sldId id="270" r:id="rId5"/>
    <p:sldId id="256" r:id="rId6"/>
    <p:sldId id="257" r:id="rId7"/>
    <p:sldId id="258" r:id="rId8"/>
    <p:sldId id="259" r:id="rId9"/>
    <p:sldId id="268" r:id="rId10"/>
    <p:sldId id="260" r:id="rId11"/>
    <p:sldId id="261" r:id="rId12"/>
    <p:sldId id="262" r:id="rId13"/>
    <p:sldId id="266" r:id="rId14"/>
    <p:sldId id="265" r:id="rId15"/>
    <p:sldId id="263" r:id="rId16"/>
    <p:sldId id="264" r:id="rId17"/>
    <p:sldId id="267" r:id="rId18"/>
    <p:sldId id="275" r:id="rId19"/>
    <p:sldId id="26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7BFD2-3B66-4E7A-91FD-FAE8212D93E2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56FC7-7DD4-472E-847B-35EB17CD8B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90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6FC7-7DD4-472E-847B-35EB17CD8BD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10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36991-F8CA-41B3-89A9-C7ED0C0EAEF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53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BE0E0-9207-87B4-CEB5-8451E326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F899D3-7B5D-E01B-CBC6-DBD56C76C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B56A9B-3AB1-E2EA-B1FE-BC822394D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74522C-12EF-A7F5-BEBB-456A28F77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6FC7-7DD4-472E-847B-35EB17CD8BD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98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6FC7-7DD4-472E-847B-35EB17CD8BD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59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1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62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622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15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67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440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50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4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46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6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66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51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04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9372B-A263-5748-9620-FF4A7CF60C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031981-90F2-EB40-ADC7-AFB174AA7C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1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appeldair-vol-libre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Vulture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DD1756-45E3-2144-EAB1-4E18B795EA9D}"/>
              </a:ext>
            </a:extLst>
          </p:cNvPr>
          <p:cNvSpPr txBox="1"/>
          <p:nvPr/>
        </p:nvSpPr>
        <p:spPr>
          <a:xfrm>
            <a:off x="852854" y="826476"/>
            <a:ext cx="70514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Assemblée Générale </a:t>
            </a:r>
          </a:p>
          <a:p>
            <a:endParaRPr lang="fr-FR" dirty="0"/>
          </a:p>
          <a:p>
            <a:pPr algn="ctr"/>
            <a:r>
              <a:rPr lang="fr-FR" sz="3200" b="1" dirty="0"/>
              <a:t>Club Appel d’Air</a:t>
            </a:r>
          </a:p>
          <a:p>
            <a:pPr algn="ctr"/>
            <a:r>
              <a:rPr lang="fr-FR" sz="3200" b="1" dirty="0"/>
              <a:t>4 décembre 2024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u="sng" dirty="0"/>
              <a:t>ORDRE DU JOUR: </a:t>
            </a:r>
          </a:p>
          <a:p>
            <a:endParaRPr lang="fr-FR" b="1" u="sng" dirty="0"/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1.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Désignation d'</a:t>
            </a:r>
            <a:r>
              <a:rPr lang="fr-FR" sz="1800" b="0" i="0" u="none" strike="noStrike" baseline="0" dirty="0" err="1">
                <a:solidFill>
                  <a:srgbClr val="222222"/>
                </a:solidFill>
                <a:latin typeface="ArialMT"/>
              </a:rPr>
              <a:t>un.e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 secrétaire de séance et inscription des questions diverses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2.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Contrôle du quorum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3.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Adoption du PV de l'AG 2023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4. Rapport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d'activité 2024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5.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Rapport financier 2024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6.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Élection du nouveau Comité Directeur et du Bureau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7. </a:t>
            </a:r>
            <a:r>
              <a:rPr lang="fr-FR" sz="1800" b="0" i="0" u="none" strike="noStrike" baseline="0" dirty="0">
                <a:solidFill>
                  <a:srgbClr val="222222"/>
                </a:solidFill>
                <a:latin typeface="ArialMT"/>
              </a:rPr>
              <a:t>Projets 2025 et budget prévisionnel 2025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8. Questions diverses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9C7A13-E725-99BC-F9FF-CA9058EE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17" y="112568"/>
            <a:ext cx="2775487" cy="8080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089DD2-8A10-EB68-7C0F-6A53FB83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267" y="1048017"/>
            <a:ext cx="3774537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C9CF0F-B312-8029-2A57-38F90FE7B888}"/>
              </a:ext>
            </a:extLst>
          </p:cNvPr>
          <p:cNvSpPr txBox="1"/>
          <p:nvPr/>
        </p:nvSpPr>
        <p:spPr>
          <a:xfrm>
            <a:off x="3279531" y="326825"/>
            <a:ext cx="4551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Stage Marche et Vol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D2965D-736A-23FA-664F-7AAD4790E6A3}"/>
              </a:ext>
            </a:extLst>
          </p:cNvPr>
          <p:cNvSpPr txBox="1"/>
          <p:nvPr/>
        </p:nvSpPr>
        <p:spPr>
          <a:xfrm>
            <a:off x="3405487" y="1400665"/>
            <a:ext cx="5828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Sept 2024</a:t>
            </a:r>
          </a:p>
          <a:p>
            <a:pPr algn="ctr"/>
            <a:r>
              <a:rPr lang="fr-FR" sz="2400" dirty="0"/>
              <a:t>5 journées</a:t>
            </a:r>
          </a:p>
          <a:p>
            <a:pPr algn="ctr"/>
            <a:r>
              <a:rPr lang="fr-FR" sz="2400" dirty="0"/>
              <a:t>5 participants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EB7864-C6D4-C115-C8BE-B6DB449BE7E4}"/>
              </a:ext>
            </a:extLst>
          </p:cNvPr>
          <p:cNvSpPr txBox="1"/>
          <p:nvPr/>
        </p:nvSpPr>
        <p:spPr>
          <a:xfrm>
            <a:off x="1942948" y="3290554"/>
            <a:ext cx="617348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200" i="1" dirty="0"/>
          </a:p>
          <a:p>
            <a:endParaRPr lang="fr-FR" sz="3200" i="1" dirty="0"/>
          </a:p>
          <a:p>
            <a:r>
              <a:rPr lang="fr-FR" sz="2400" i="1" dirty="0"/>
              <a:t>               Frais moniteurs : 2500 euros</a:t>
            </a:r>
          </a:p>
          <a:p>
            <a:endParaRPr lang="fr-FR" sz="2400" i="1" dirty="0"/>
          </a:p>
          <a:p>
            <a:r>
              <a:rPr lang="fr-FR" sz="2400" i="1" dirty="0">
                <a:solidFill>
                  <a:schemeClr val="accent2"/>
                </a:solidFill>
              </a:rPr>
              <a:t>          Recettes: 2500 euros (5 x 500 euros)</a:t>
            </a:r>
          </a:p>
          <a:p>
            <a:endParaRPr lang="fr-FR" sz="2400" i="1" dirty="0"/>
          </a:p>
          <a:p>
            <a:pPr algn="ctr"/>
            <a:r>
              <a:rPr lang="fr-FR" sz="2400" b="1" dirty="0"/>
              <a:t>TOTAL aides Club Appel d’Air = 0 euros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1BA292-CF3E-320C-2DBA-29334828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920" y="1505400"/>
            <a:ext cx="3531773" cy="47090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62FF14-3E12-5F95-EE35-5C917333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31" y="119371"/>
            <a:ext cx="3015762" cy="878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466960-246C-3425-0E2F-A203AF379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9" y="1505400"/>
            <a:ext cx="4707951" cy="26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2FC412-8A23-4437-2B17-3779E4EB2E4D}"/>
              </a:ext>
            </a:extLst>
          </p:cNvPr>
          <p:cNvSpPr txBox="1"/>
          <p:nvPr/>
        </p:nvSpPr>
        <p:spPr>
          <a:xfrm>
            <a:off x="1379099" y="186403"/>
            <a:ext cx="6302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Stage Initiation pour personnes </a:t>
            </a:r>
          </a:p>
          <a:p>
            <a:pPr algn="ctr"/>
            <a:r>
              <a:rPr lang="fr-FR" sz="3600" b="1" u="sng" dirty="0"/>
              <a:t>sourdes et malentendantes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537398-C85B-2096-B7B8-0A139D0F6B42}"/>
              </a:ext>
            </a:extLst>
          </p:cNvPr>
          <p:cNvSpPr txBox="1"/>
          <p:nvPr/>
        </p:nvSpPr>
        <p:spPr>
          <a:xfrm>
            <a:off x="2674334" y="1920340"/>
            <a:ext cx="3940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5 journées : 1</a:t>
            </a:r>
            <a:r>
              <a:rPr lang="fr-FR" sz="1600" baseline="30000" dirty="0"/>
              <a:t>er</a:t>
            </a:r>
            <a:r>
              <a:rPr lang="fr-FR" sz="1600" dirty="0"/>
              <a:t> au 5 juillet 2024</a:t>
            </a:r>
          </a:p>
          <a:p>
            <a:pPr algn="ctr"/>
            <a:r>
              <a:rPr lang="fr-FR" sz="1600" dirty="0"/>
              <a:t>5 participants (3 sourds et 2 entendants)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3CBF23-06DE-95F0-9D79-5F08222BA7FC}"/>
              </a:ext>
            </a:extLst>
          </p:cNvPr>
          <p:cNvSpPr txBox="1"/>
          <p:nvPr/>
        </p:nvSpPr>
        <p:spPr>
          <a:xfrm>
            <a:off x="1379099" y="2631346"/>
            <a:ext cx="103676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Frais moniteurs + locations packs de vol : 3200 euros</a:t>
            </a:r>
          </a:p>
          <a:p>
            <a:r>
              <a:rPr lang="fr-FR" sz="2000" i="1" dirty="0"/>
              <a:t>Interprète LDS : 1800 euros</a:t>
            </a:r>
          </a:p>
          <a:p>
            <a:r>
              <a:rPr lang="fr-FR" sz="2000" i="1" dirty="0"/>
              <a:t>Déplacements + formation moniteurs LDS : 1100 euros</a:t>
            </a:r>
          </a:p>
          <a:p>
            <a:endParaRPr lang="fr-FR" sz="2000" i="1" dirty="0"/>
          </a:p>
          <a:p>
            <a:r>
              <a:rPr lang="fr-FR" sz="2000" i="1" dirty="0">
                <a:solidFill>
                  <a:schemeClr val="accent2"/>
                </a:solidFill>
              </a:rPr>
              <a:t>Recettes: 1625 euros (5 x 325 euros)</a:t>
            </a:r>
          </a:p>
          <a:p>
            <a:endParaRPr lang="fr-FR" sz="2000" i="1" dirty="0">
              <a:solidFill>
                <a:schemeClr val="accent2"/>
              </a:solidFill>
            </a:endParaRPr>
          </a:p>
          <a:p>
            <a:r>
              <a:rPr lang="fr-FR" sz="2000" i="1" dirty="0">
                <a:solidFill>
                  <a:schemeClr val="accent2"/>
                </a:solidFill>
              </a:rPr>
              <a:t>Subventions ANS, Pass66, FFVL : 4900 euros </a:t>
            </a:r>
          </a:p>
          <a:p>
            <a:endParaRPr lang="fr-FR" sz="2000" i="1" dirty="0"/>
          </a:p>
          <a:p>
            <a:pPr algn="ctr"/>
            <a:r>
              <a:rPr lang="fr-FR" sz="2000" b="1" dirty="0"/>
              <a:t>                                               </a:t>
            </a:r>
          </a:p>
          <a:p>
            <a:pPr algn="ctr"/>
            <a:endParaRPr lang="fr-FR" sz="2000" b="1" dirty="0"/>
          </a:p>
          <a:p>
            <a:pPr algn="ctr"/>
            <a:r>
              <a:rPr lang="fr-FR" sz="2000" b="1" dirty="0"/>
              <a:t> TOTAL aides Club Appel d’Air = 0 euros </a:t>
            </a:r>
          </a:p>
          <a:p>
            <a:pPr algn="ctr"/>
            <a:r>
              <a:rPr lang="fr-FR" sz="2000" b="1" i="1" dirty="0">
                <a:solidFill>
                  <a:srgbClr val="0070C0"/>
                </a:solidFill>
              </a:rPr>
              <a:t>                                    </a:t>
            </a:r>
            <a:r>
              <a:rPr lang="fr-FR" sz="2000" b="1" i="1" dirty="0">
                <a:solidFill>
                  <a:schemeClr val="accent2"/>
                </a:solidFill>
              </a:rPr>
              <a:t>Solde : +425 euros ( à investir dans les </a:t>
            </a:r>
            <a:r>
              <a:rPr lang="fr-FR" sz="2000" b="1" i="1" dirty="0" err="1">
                <a:solidFill>
                  <a:schemeClr val="accent2"/>
                </a:solidFill>
              </a:rPr>
              <a:t>SYS’Led</a:t>
            </a:r>
            <a:r>
              <a:rPr lang="fr-FR" sz="2000" b="1" i="1" dirty="0">
                <a:solidFill>
                  <a:schemeClr val="accent2"/>
                </a:solidFill>
              </a:rPr>
              <a:t> ?)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2E01B9-866B-A2E6-027F-ED38300E7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635" y="329368"/>
            <a:ext cx="2707111" cy="788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F6617E-AE2A-0161-CA70-99331381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635" y="2370506"/>
            <a:ext cx="2272709" cy="30302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5591C7-C585-0E33-BE67-ED9A01576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83" y="5298615"/>
            <a:ext cx="3395452" cy="12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7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B0DF54-2E06-FC93-C7F8-BDB1A1FAF4CA}"/>
              </a:ext>
            </a:extLst>
          </p:cNvPr>
          <p:cNvSpPr txBox="1"/>
          <p:nvPr/>
        </p:nvSpPr>
        <p:spPr>
          <a:xfrm>
            <a:off x="3421293" y="89949"/>
            <a:ext cx="492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Stage Perf Handi/Valides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2060AF-5B69-DD2E-F5D4-0E880455FDDE}"/>
              </a:ext>
            </a:extLst>
          </p:cNvPr>
          <p:cNvSpPr txBox="1"/>
          <p:nvPr/>
        </p:nvSpPr>
        <p:spPr>
          <a:xfrm>
            <a:off x="4279705" y="1460552"/>
            <a:ext cx="4489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5 journées : septembre 2024</a:t>
            </a:r>
          </a:p>
          <a:p>
            <a:pPr algn="ctr"/>
            <a:r>
              <a:rPr lang="fr-FR" sz="2000" dirty="0"/>
              <a:t>5 participants (3 PMR et 2 valides) 2 asso partenaires: Ride </a:t>
            </a:r>
            <a:r>
              <a:rPr lang="fr-FR" sz="2000" dirty="0" err="1"/>
              <a:t>Again</a:t>
            </a:r>
            <a:r>
              <a:rPr lang="fr-FR" sz="2000" dirty="0"/>
              <a:t> et Liberté </a:t>
            </a:r>
            <a:r>
              <a:rPr lang="fr-FR" sz="2000" dirty="0" err="1"/>
              <a:t>Condition’ailes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0290A1-EC3F-26E4-9BAE-5F5EA876602B}"/>
              </a:ext>
            </a:extLst>
          </p:cNvPr>
          <p:cNvSpPr txBox="1"/>
          <p:nvPr/>
        </p:nvSpPr>
        <p:spPr>
          <a:xfrm>
            <a:off x="1032753" y="3580941"/>
            <a:ext cx="62011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Frais moniteurs : 2500 euros</a:t>
            </a:r>
          </a:p>
          <a:p>
            <a:r>
              <a:rPr lang="fr-FR" sz="2000" i="1" dirty="0"/>
              <a:t>Hébergement + restauration : 2935 euros</a:t>
            </a:r>
          </a:p>
          <a:p>
            <a:r>
              <a:rPr lang="fr-FR" sz="2000" i="1" dirty="0"/>
              <a:t>Déplacements + location véhicule et fauteuils : 830 euros</a:t>
            </a:r>
          </a:p>
          <a:p>
            <a:endParaRPr lang="fr-FR" sz="2000" i="1" dirty="0"/>
          </a:p>
          <a:p>
            <a:r>
              <a:rPr lang="fr-FR" sz="2000" i="1" dirty="0">
                <a:solidFill>
                  <a:schemeClr val="accent2"/>
                </a:solidFill>
              </a:rPr>
              <a:t>Recettes (pilotes) : 3744 euros</a:t>
            </a:r>
          </a:p>
          <a:p>
            <a:r>
              <a:rPr lang="fr-FR" sz="2000" i="1" dirty="0">
                <a:solidFill>
                  <a:schemeClr val="accent2"/>
                </a:solidFill>
              </a:rPr>
              <a:t>Subventions (Pass66, FFVL, LOVL) : 2700 euros </a:t>
            </a:r>
          </a:p>
          <a:p>
            <a:endParaRPr lang="fr-FR" sz="2000" i="1" dirty="0"/>
          </a:p>
          <a:p>
            <a:pPr algn="ctr"/>
            <a:r>
              <a:rPr lang="fr-FR" sz="2000" b="1" dirty="0"/>
              <a:t>TOTAL aides Club Appel d’Air = 0 euros </a:t>
            </a:r>
          </a:p>
          <a:p>
            <a:pPr algn="ctr"/>
            <a:r>
              <a:rPr lang="fr-FR" sz="2000" b="1" i="1" dirty="0">
                <a:solidFill>
                  <a:schemeClr val="accent2"/>
                </a:solidFill>
              </a:rPr>
              <a:t>Solde : +179 euros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FB016E-0C4B-478A-8F5E-D146D47A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4" y="864023"/>
            <a:ext cx="3610034" cy="21534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63ADAD-3D47-2634-3510-AAEBD99E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789" y="106468"/>
            <a:ext cx="2423719" cy="7056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97FE12-D99D-93C4-A14F-3BD8947AE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20" y="3429000"/>
            <a:ext cx="4714273" cy="31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8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2B6EFC1-1EB2-B294-F712-49E72D2E1F49}"/>
              </a:ext>
            </a:extLst>
          </p:cNvPr>
          <p:cNvSpPr txBox="1"/>
          <p:nvPr/>
        </p:nvSpPr>
        <p:spPr>
          <a:xfrm>
            <a:off x="1603741" y="1265995"/>
            <a:ext cx="9404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/>
              <a:t>AU TOTAL 145 « JOURNEES PILOTES » </a:t>
            </a:r>
          </a:p>
          <a:p>
            <a:pPr algn="ctr"/>
            <a:r>
              <a:rPr lang="fr-FR" sz="4000" b="1" u="sng" dirty="0"/>
              <a:t>ENCADREES en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BCFD2B-E320-FC1A-4F1F-4353DA073172}"/>
              </a:ext>
            </a:extLst>
          </p:cNvPr>
          <p:cNvSpPr txBox="1"/>
          <p:nvPr/>
        </p:nvSpPr>
        <p:spPr>
          <a:xfrm>
            <a:off x="1033342" y="3097888"/>
            <a:ext cx="1054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Stages Voler Mieux, Marche et Vol, Filles, Handi, SIV, Pliage secours…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0F8088-EEB2-16D5-691D-F12D249A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63" y="79332"/>
            <a:ext cx="2928681" cy="8526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50B4F6-E79D-7960-CCD8-E692CABBE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42" y="4129563"/>
            <a:ext cx="4920236" cy="21287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ABC015-B8AF-CC70-3F51-2432E58E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41" y="4133785"/>
            <a:ext cx="4949347" cy="21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2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0E44B3-5ED9-F471-432F-4D27BA515DD0}"/>
              </a:ext>
            </a:extLst>
          </p:cNvPr>
          <p:cNvSpPr txBox="1"/>
          <p:nvPr/>
        </p:nvSpPr>
        <p:spPr>
          <a:xfrm>
            <a:off x="2141231" y="949570"/>
            <a:ext cx="7259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Toutes les AIDES Appel d’Air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F2CE29-9C4F-75F5-7518-5C2AB90A1CB4}"/>
              </a:ext>
            </a:extLst>
          </p:cNvPr>
          <p:cNvSpPr txBox="1"/>
          <p:nvPr/>
        </p:nvSpPr>
        <p:spPr>
          <a:xfrm>
            <a:off x="3447292" y="2105256"/>
            <a:ext cx="5297412" cy="36625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Bourses jeunes : 1650 €</a:t>
            </a:r>
          </a:p>
          <a:p>
            <a:pPr algn="ctr"/>
            <a:r>
              <a:rPr lang="fr-FR" sz="3200" b="1" dirty="0"/>
              <a:t>WE filles : 150 €</a:t>
            </a:r>
          </a:p>
          <a:p>
            <a:pPr algn="ctr"/>
            <a:r>
              <a:rPr lang="fr-FR" sz="3200" b="1" dirty="0"/>
              <a:t>SIV : 700 €</a:t>
            </a:r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MONTANT TOTAL  = 2500 €</a:t>
            </a:r>
          </a:p>
          <a:p>
            <a:pPr algn="ctr"/>
            <a:r>
              <a:rPr lang="fr-FR" sz="2800" b="1" dirty="0"/>
              <a:t>(</a:t>
            </a:r>
            <a:r>
              <a:rPr lang="fr-FR" sz="2800" b="1" dirty="0" err="1"/>
              <a:t>prévi</a:t>
            </a:r>
            <a:r>
              <a:rPr lang="fr-FR" sz="2800" b="1" dirty="0"/>
              <a:t> 7 400€)</a:t>
            </a:r>
          </a:p>
          <a:p>
            <a:pPr algn="ctr"/>
            <a:r>
              <a:rPr lang="fr-FR" sz="4000" b="1" dirty="0"/>
              <a:t> </a:t>
            </a:r>
            <a:r>
              <a:rPr lang="fr-FR" sz="2400" b="1" dirty="0"/>
              <a:t>soit 17,25€/j/pilote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C5AC9F-1F2D-AED2-0DA1-2BE8311A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223" y="187607"/>
            <a:ext cx="2617176" cy="761963"/>
          </a:xfrm>
          <a:prstGeom prst="rect">
            <a:avLst/>
          </a:prstGeom>
        </p:spPr>
      </p:pic>
      <p:pic>
        <p:nvPicPr>
          <p:cNvPr id="4" name="Picture 2" descr="Why I Give Away My Money | LeadToday">
            <a:extLst>
              <a:ext uri="{FF2B5EF4-FFF2-40B4-BE49-F238E27FC236}">
                <a16:creationId xmlns:a16="http://schemas.microsoft.com/office/drawing/2014/main" id="{0B16967C-7F32-0420-36C2-C09C5CE0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" y="4844717"/>
            <a:ext cx="2147299" cy="14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B45B43-BBB6-A4EE-117C-809CFA9C6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223" y="4843565"/>
            <a:ext cx="214597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25D1C6-3348-55D7-04AF-9E8B66D06DF7}"/>
              </a:ext>
            </a:extLst>
          </p:cNvPr>
          <p:cNvSpPr txBox="1"/>
          <p:nvPr/>
        </p:nvSpPr>
        <p:spPr>
          <a:xfrm>
            <a:off x="5319271" y="72116"/>
            <a:ext cx="2069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FAT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D47238-71C0-BB65-6AD0-4825F25A6BCC}"/>
              </a:ext>
            </a:extLst>
          </p:cNvPr>
          <p:cNvSpPr txBox="1"/>
          <p:nvPr/>
        </p:nvSpPr>
        <p:spPr>
          <a:xfrm>
            <a:off x="3083171" y="1370864"/>
            <a:ext cx="912002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b="1" dirty="0"/>
              <a:t>- </a:t>
            </a:r>
            <a:r>
              <a:rPr lang="fr-FR" sz="2400" b="1" dirty="0"/>
              <a:t>3500 à 4000 visiteurs sur les 2 jours</a:t>
            </a:r>
          </a:p>
          <a:p>
            <a:r>
              <a:rPr lang="fr-FR" sz="2400" b="1" dirty="0"/>
              <a:t>- 60 à 70 bénévoles </a:t>
            </a:r>
            <a:r>
              <a:rPr lang="fr-FR" sz="2400" b="1" dirty="0">
                <a:solidFill>
                  <a:schemeClr val="accent2"/>
                </a:solidFill>
              </a:rPr>
              <a:t>MERCI MERCI MERCI !!!</a:t>
            </a:r>
          </a:p>
          <a:p>
            <a:r>
              <a:rPr lang="fr-FR" sz="2400" b="1" dirty="0"/>
              <a:t>- 3 financeurs publics</a:t>
            </a:r>
          </a:p>
          <a:p>
            <a:r>
              <a:rPr lang="fr-FR" sz="2400" b="1" dirty="0"/>
              <a:t>- 24 sponsors privés</a:t>
            </a:r>
          </a:p>
          <a:p>
            <a:r>
              <a:rPr lang="fr-FR" sz="2400" b="1" dirty="0"/>
              <a:t>- 18 prestataires locaux</a:t>
            </a:r>
          </a:p>
          <a:p>
            <a:r>
              <a:rPr lang="fr-FR" sz="2400" b="1" dirty="0"/>
              <a:t>- 5 stands restauration tenus par des associations locales</a:t>
            </a:r>
          </a:p>
          <a:p>
            <a:r>
              <a:rPr lang="fr-FR" sz="2400" b="1" dirty="0"/>
              <a:t>- 10 commerçants au marché local</a:t>
            </a:r>
          </a:p>
          <a:p>
            <a:r>
              <a:rPr lang="fr-FR" sz="2400" b="1" dirty="0"/>
              <a:t>- 36 stands animation (nature, sport, scientifique et artistique)</a:t>
            </a:r>
          </a:p>
          <a:p>
            <a:r>
              <a:rPr lang="fr-FR" sz="2400" b="1" dirty="0"/>
              <a:t>- 2 concerts et 4 groupes à l’affiche</a:t>
            </a:r>
          </a:p>
          <a:p>
            <a:r>
              <a:rPr lang="fr-FR" sz="2400" b="1" dirty="0"/>
              <a:t>- 2 spectacles de rue</a:t>
            </a:r>
          </a:p>
          <a:p>
            <a:r>
              <a:rPr lang="fr-FR" sz="2400" b="1" dirty="0"/>
              <a:t>- 70 baptêmes parapente</a:t>
            </a:r>
          </a:p>
          <a:p>
            <a:r>
              <a:rPr lang="fr-FR" sz="2400" b="1" dirty="0"/>
              <a:t>- Visibilité : Couverture Face Book et Instagram = 32 000</a:t>
            </a:r>
          </a:p>
          <a:p>
            <a:r>
              <a:rPr lang="fr-FR" sz="2400" b="1" dirty="0"/>
              <a:t>- Visites site internet LE FAT = 12 000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9D0EEA-F5D8-F942-607A-85F004FDE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 t="31020" r="8173" b="947"/>
          <a:stretch/>
        </p:blipFill>
        <p:spPr>
          <a:xfrm>
            <a:off x="105507" y="72116"/>
            <a:ext cx="3071973" cy="1799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86AF11-1BA4-5A8C-E97C-2C8B0012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98" y="780002"/>
            <a:ext cx="2361095" cy="19110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E15E31-4212-AA0F-A63C-CEA9746EA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98" y="89335"/>
            <a:ext cx="2372293" cy="6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4BC485-4D6E-20E0-9012-DE91D9992E69}"/>
              </a:ext>
            </a:extLst>
          </p:cNvPr>
          <p:cNvSpPr txBox="1"/>
          <p:nvPr/>
        </p:nvSpPr>
        <p:spPr>
          <a:xfrm>
            <a:off x="2901196" y="834217"/>
            <a:ext cx="673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Toutes les SUBVENTIONS  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2E6CFA-BED3-B61B-9E3A-7950433A3D21}"/>
              </a:ext>
            </a:extLst>
          </p:cNvPr>
          <p:cNvSpPr txBox="1"/>
          <p:nvPr/>
        </p:nvSpPr>
        <p:spPr>
          <a:xfrm>
            <a:off x="1156238" y="2175149"/>
            <a:ext cx="1022278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l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Voler mieux : 900 euros</a:t>
            </a:r>
          </a:p>
          <a:p>
            <a:pPr marL="457200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Stage filles : 500 euros</a:t>
            </a:r>
          </a:p>
          <a:p>
            <a:pPr marL="457200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Stage sourds : </a:t>
            </a:r>
            <a:r>
              <a:rPr lang="fr-FR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900 euros</a:t>
            </a:r>
          </a:p>
          <a:p>
            <a:pPr marL="457200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Stage </a:t>
            </a:r>
            <a:r>
              <a:rPr lang="fr-FR" sz="3200" b="0" i="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handi</a:t>
            </a:r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valides : 2700 euros</a:t>
            </a:r>
          </a:p>
          <a:p>
            <a:pPr marL="457200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Fête du parapente (FAT) : 1200 euros</a:t>
            </a:r>
          </a:p>
          <a:p>
            <a:pPr marL="457200" algn="l"/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       FAT : </a:t>
            </a:r>
            <a:r>
              <a:rPr lang="fr-FR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fr-FR" sz="3200" b="0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000 € (/ 32 000 de budget total)</a:t>
            </a:r>
          </a:p>
          <a:p>
            <a:pPr marL="457200" algn="l"/>
            <a:endParaRPr lang="fr-FR" sz="4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ctr"/>
            <a:r>
              <a:rPr lang="fr-FR" sz="4000" b="1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TOTAL SUBVENTIONS = </a:t>
            </a:r>
            <a:r>
              <a:rPr lang="fr-FR" sz="4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fr-FR" sz="4000" b="1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</a:t>
            </a:r>
            <a:r>
              <a:rPr lang="fr-FR" sz="4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fr-FR" sz="4000" b="1" i="0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Why I Give Away My Money | LeadToday">
            <a:extLst>
              <a:ext uri="{FF2B5EF4-FFF2-40B4-BE49-F238E27FC236}">
                <a16:creationId xmlns:a16="http://schemas.microsoft.com/office/drawing/2014/main" id="{C367952F-BA87-E9FE-5123-DFC15D09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8" y="82290"/>
            <a:ext cx="2712084" cy="18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22A424-E2D5-9A7A-6384-33D92B57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4" y="53159"/>
            <a:ext cx="2558561" cy="7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D48FAD-7204-E83A-9899-F1BF31E5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1" y="1949883"/>
            <a:ext cx="11792138" cy="44080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50AA24-5251-B493-4CB8-BF712067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049" y="160832"/>
            <a:ext cx="2437342" cy="7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2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2253-D3CC-4215-B202-C52FDE69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1BD7C9-F35C-CAEE-3723-23E050CAACE5}"/>
              </a:ext>
            </a:extLst>
          </p:cNvPr>
          <p:cNvSpPr txBox="1"/>
          <p:nvPr/>
        </p:nvSpPr>
        <p:spPr>
          <a:xfrm>
            <a:off x="1265224" y="0"/>
            <a:ext cx="9407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u="sng" dirty="0"/>
              <a:t>LES PROJETS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6C4498-BA7D-2A80-0806-DC4ABD12EEEC}"/>
              </a:ext>
            </a:extLst>
          </p:cNvPr>
          <p:cNvSpPr txBox="1"/>
          <p:nvPr/>
        </p:nvSpPr>
        <p:spPr>
          <a:xfrm>
            <a:off x="3948343" y="1648682"/>
            <a:ext cx="404153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RECONDUCTION DES PROJETS 2024</a:t>
            </a:r>
          </a:p>
          <a:p>
            <a:endParaRPr lang="fr-FR" b="1" u="sng" dirty="0"/>
          </a:p>
          <a:p>
            <a:endParaRPr lang="fr-FR" b="1" u="sng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sz="1400" dirty="0"/>
              <a:t>JOURNEES VOLER MIEUX …ET DE MIEUX EN MIEUX (passage de brevets)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STAGE FILLES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SIV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STAGE MARCHE ET VOL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STAGE SOURDS ET MALENTENDANTS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2 STAGES HANDI VALIDES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TYROLIENNE + PLIAGE SECOURS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BOURSES JEUNES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COURS METEO, RENCONTRE PGHM, SENSIBILISATION RAPACES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FAT 3 ?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 algn="ctr">
              <a:buFontTx/>
              <a:buChar char="-"/>
            </a:pPr>
            <a:endParaRPr lang="fr-FR" sz="1200" dirty="0"/>
          </a:p>
          <a:p>
            <a:pPr marL="285750" indent="-285750">
              <a:buFontTx/>
              <a:buChar char="-"/>
            </a:pPr>
            <a:endParaRPr lang="fr-FR" sz="1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657EAD-B4C8-BFEF-7152-FC6191D2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602" y="280919"/>
            <a:ext cx="2438611" cy="7132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B4DA22-1E1B-B045-1238-2D43088FB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165" y="1648682"/>
            <a:ext cx="3743348" cy="21056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FB3675-F086-D2F2-3FCA-67BFFF29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274" y="4377887"/>
            <a:ext cx="3344985" cy="18815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651535-1039-0212-C43F-558C64367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54" y="1121391"/>
            <a:ext cx="3200399" cy="18002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3999B0-C246-342A-D679-152A89CF7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54" y="4883755"/>
            <a:ext cx="3200400" cy="170570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FB1C78-9F70-96A1-6888-C2CCCDD5F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62" y="3002572"/>
            <a:ext cx="320039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1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0613E3-142B-3708-8C6A-3B6B58A8AE5B}"/>
              </a:ext>
            </a:extLst>
          </p:cNvPr>
          <p:cNvSpPr txBox="1"/>
          <p:nvPr/>
        </p:nvSpPr>
        <p:spPr>
          <a:xfrm>
            <a:off x="806071" y="200564"/>
            <a:ext cx="9407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u="sng" dirty="0"/>
              <a:t>LES PROJETS 2025 (suite)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862772-C35D-656C-054E-678B48E4D1EA}"/>
              </a:ext>
            </a:extLst>
          </p:cNvPr>
          <p:cNvSpPr txBox="1"/>
          <p:nvPr/>
        </p:nvSpPr>
        <p:spPr>
          <a:xfrm>
            <a:off x="3938251" y="1648682"/>
            <a:ext cx="4041531" cy="539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b="1" u="sng" dirty="0"/>
              <a:t>LES NOUVEAUX PROJETS en 2025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sz="1400" dirty="0"/>
              <a:t>STAGE A LA DUNE DU PILAT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COMPETITION marche et vol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AMENAGEMENTS DECO MAUROUX ET ATTERRO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SITES GONFLAGE ET PENTES ECOLE (inventaire et conventionnement)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SORTIES CLUB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QUALIFICATION BIPLACE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ENTRAINEMENT EQUIPE LOVL ( 8mars)</a:t>
            </a:r>
          </a:p>
          <a:p>
            <a:pPr lvl="0" algn="just" fontAlgn="auto">
              <a:lnSpc>
                <a:spcPct val="115000"/>
              </a:lnSpc>
              <a:tabLst>
                <a:tab pos="457200" algn="l"/>
              </a:tabLst>
            </a:pPr>
            <a:r>
              <a:rPr lang="fr-FR" sz="1400" dirty="0"/>
              <a:t>-  Accompagner l’AS parapente (</a:t>
            </a:r>
            <a:r>
              <a:rPr lang="fr-FR" sz="1400" dirty="0" err="1"/>
              <a:t>Unss</a:t>
            </a:r>
            <a:r>
              <a:rPr lang="fr-FR" sz="1400" dirty="0"/>
              <a:t>) à la        rentrée 2025 au lycée</a:t>
            </a:r>
          </a:p>
          <a:p>
            <a:pPr marL="342900" lvl="0" indent="-342900" algn="just" fontAlgn="auto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400" kern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Proposition de séjour en Ariège au printemps (</a:t>
            </a:r>
            <a:r>
              <a:rPr lang="fr-FR" sz="1400" kern="0" dirty="0" err="1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Phiphi</a:t>
            </a:r>
            <a:r>
              <a:rPr lang="fr-FR" sz="1400" kern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</a:t>
            </a:r>
            <a:endParaRPr lang="fr-FR" sz="1400" kern="150" dirty="0">
              <a:effectLst/>
              <a:latin typeface="Trebuchet MS" panose="020B0603020202020204" pitchFamily="34" charset="0"/>
              <a:ea typeface="Andale Sans UI"/>
              <a:cs typeface="Tahoma" panose="020B0604030504040204" pitchFamily="34" charset="0"/>
            </a:endParaRPr>
          </a:p>
          <a:p>
            <a:r>
              <a:rPr lang="fr-FR" sz="1400" kern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Lucida Sans Unicode" panose="020B0602030504020204" pitchFamily="34" charset="0"/>
              </a:rPr>
              <a:t>-     Journées découverte du Delta proposées par Johan</a:t>
            </a:r>
            <a:endParaRPr lang="fr-FR" sz="1400" dirty="0"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200" dirty="0"/>
          </a:p>
          <a:p>
            <a:pPr marL="285750" indent="-285750">
              <a:buFontTx/>
              <a:buChar char="-"/>
            </a:pPr>
            <a:endParaRPr lang="fr-FR" sz="1200" dirty="0"/>
          </a:p>
          <a:p>
            <a:pPr algn="ctr"/>
            <a:r>
              <a:rPr lang="fr-FR" sz="1200" i="1" dirty="0"/>
              <a:t>Le calendrier prévisionnel 2025 sera disponible rapidement sur le site du club</a:t>
            </a:r>
          </a:p>
          <a:p>
            <a:pPr marL="285750" indent="-285750" algn="ctr">
              <a:buFontTx/>
              <a:buChar char="-"/>
            </a:pPr>
            <a:endParaRPr lang="fr-FR" sz="1200" dirty="0"/>
          </a:p>
          <a:p>
            <a:pPr marL="285750" indent="-285750">
              <a:buFontTx/>
              <a:buChar char="-"/>
            </a:pPr>
            <a:endParaRPr lang="fr-FR" sz="1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32127C-5429-B0BE-2F14-DB070DEFE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602" y="280919"/>
            <a:ext cx="2438611" cy="7132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33FFA0-EA92-96A8-8E88-FDA4B2E45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165" y="1648682"/>
            <a:ext cx="3743348" cy="21056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B53644-73F5-86B7-D232-7806A7C1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274" y="4377887"/>
            <a:ext cx="3344985" cy="18815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CA16E9-CA68-645C-57C2-F89EE5C98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54" y="1121391"/>
            <a:ext cx="3200399" cy="18002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21AEF2-4381-2A4B-7266-0615A92F3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54" y="4883755"/>
            <a:ext cx="3200400" cy="170570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C5C635-BA4B-3190-1066-3EC93E222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62" y="3002572"/>
            <a:ext cx="320039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8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17A992-4651-AF30-3D3E-3421D9B80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985" y="978249"/>
            <a:ext cx="7227277" cy="820737"/>
          </a:xfrm>
        </p:spPr>
        <p:txBody>
          <a:bodyPr>
            <a:normAutofit/>
          </a:bodyPr>
          <a:lstStyle/>
          <a:p>
            <a:r>
              <a:rPr lang="fr-FR" sz="3600" kern="1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BILAN D’ACTIVITE 2024</a:t>
            </a:r>
            <a:endParaRPr lang="fr-FR" sz="360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76EFBF-7917-F96A-9C89-CC472376A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7856" y="1923936"/>
            <a:ext cx="6034451" cy="654487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ACTIONS DANS 2 AXES PRINCIPAUX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EAD5F4-C45D-73FA-87DC-71338577588E}"/>
              </a:ext>
            </a:extLst>
          </p:cNvPr>
          <p:cNvSpPr txBox="1"/>
          <p:nvPr/>
        </p:nvSpPr>
        <p:spPr>
          <a:xfrm>
            <a:off x="1199456" y="3054076"/>
            <a:ext cx="47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REPONDRE AUX BESOINS DES PILOTES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2F07F7-F421-E2A6-9658-6AAB43E56F0E}"/>
              </a:ext>
            </a:extLst>
          </p:cNvPr>
          <p:cNvSpPr txBox="1"/>
          <p:nvPr/>
        </p:nvSpPr>
        <p:spPr>
          <a:xfrm>
            <a:off x="6694652" y="297853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DEVELOPPER LA PRATIQUE DU VOL LIBRE EN CERDAGNE CAPCIR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34F7E58-FE00-20E9-4326-CAF23B424728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265988" y="2449547"/>
            <a:ext cx="2943264" cy="52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9CB202-424A-9693-194C-A605EC4D5D2B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562735" y="2449547"/>
            <a:ext cx="2703253" cy="6045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96D2BB2E-3474-77BC-A39D-2CBB0A46D1FC}"/>
              </a:ext>
            </a:extLst>
          </p:cNvPr>
          <p:cNvSpPr txBox="1"/>
          <p:nvPr/>
        </p:nvSpPr>
        <p:spPr>
          <a:xfrm>
            <a:off x="1323628" y="3686420"/>
            <a:ext cx="5111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FORMATION CONTINUE</a:t>
            </a:r>
          </a:p>
          <a:p>
            <a:r>
              <a:rPr lang="fr-FR" sz="1600" dirty="0"/>
              <a:t>- Journées « Voler mieux et de mieux en mieux »</a:t>
            </a:r>
          </a:p>
          <a:p>
            <a:r>
              <a:rPr lang="fr-FR" sz="1600" dirty="0"/>
              <a:t>- Stages: Filles + SIV+ marche et vol</a:t>
            </a:r>
          </a:p>
          <a:p>
            <a:r>
              <a:rPr lang="fr-FR" sz="1600" dirty="0"/>
              <a:t>- Sécu : pliage secours, PGHM</a:t>
            </a:r>
          </a:p>
          <a:p>
            <a:r>
              <a:rPr lang="fr-FR" sz="1600" dirty="0"/>
              <a:t>- Théorie: cours météo, sensibilisation « rapaces »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algn="ctr"/>
            <a:r>
              <a:rPr lang="fr-FR" sz="1600" b="1" dirty="0"/>
              <a:t>GESTION DES SITES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Fabrication et pose de 2 portiques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Nivellement déco Mauroux pour fauteuils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Nettoyage du déco des Angles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807E640-CF17-7440-DD7D-54CEF916B746}"/>
              </a:ext>
            </a:extLst>
          </p:cNvPr>
          <p:cNvSpPr txBox="1"/>
          <p:nvPr/>
        </p:nvSpPr>
        <p:spPr>
          <a:xfrm>
            <a:off x="7025054" y="3686420"/>
            <a:ext cx="46987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ATTIRER DE NOUVEAUX PRATIQUANTS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Les jeunes et les pilotes « sortie d’école »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algn="ctr"/>
            <a:r>
              <a:rPr lang="fr-FR" sz="1600" b="1" dirty="0"/>
              <a:t>FAVORISER LA PRATIQUE HANDI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 stages : 1 pour PSH (sourds) et 1 PMR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algn="ctr"/>
            <a:r>
              <a:rPr lang="fr-FR" sz="1600" b="1" dirty="0"/>
              <a:t>DEVELOPPER D’AUTRES PRATIQUES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Marche et vol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Delta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Snowkite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CB9A073B-0C65-A077-91A6-86FAFA70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78" y="147838"/>
            <a:ext cx="2637692" cy="7679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D30214-1EBC-712C-466F-2505FE3D0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5" y="116212"/>
            <a:ext cx="3562735" cy="22392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B2B30F-E603-20DD-88DE-B7991DE93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62" y="239305"/>
            <a:ext cx="2249215" cy="2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5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2B9029-1B91-F9DB-8ADE-695841C99FA1}"/>
              </a:ext>
            </a:extLst>
          </p:cNvPr>
          <p:cNvSpPr txBox="1"/>
          <p:nvPr/>
        </p:nvSpPr>
        <p:spPr>
          <a:xfrm>
            <a:off x="4845377" y="2380266"/>
            <a:ext cx="715494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Une année 2025 </a:t>
            </a:r>
          </a:p>
          <a:p>
            <a:r>
              <a:rPr lang="fr-FR" sz="4400" b="1" dirty="0"/>
              <a:t>pleine de beaux projets </a:t>
            </a:r>
          </a:p>
          <a:p>
            <a:endParaRPr lang="fr-FR" sz="4400" b="1" dirty="0"/>
          </a:p>
          <a:p>
            <a:r>
              <a:rPr lang="fr-FR" sz="4400" b="1" dirty="0"/>
              <a:t>Bons vols à toutes et tous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1B05EB-8A16-6818-F440-28A07153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104" y="280919"/>
            <a:ext cx="3487110" cy="10199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D5C814-6DB3-CC53-B8E8-18857240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6" y="921700"/>
            <a:ext cx="3523035" cy="5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5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3E770-842C-AFC2-8809-FB3A18CA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08" y="304800"/>
            <a:ext cx="4504592" cy="111076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sz="2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DEVELOPPER LA PRATIQUE DU VOL LIBRE EN CERDAGNE CAPCIR</a:t>
            </a:r>
            <a:br>
              <a:rPr kumimoji="0" lang="fr-FR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AC2C3-0ABD-7283-6AD5-0519DAD5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878" y="1279976"/>
            <a:ext cx="5370095" cy="5340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600" b="1" dirty="0"/>
              <a:t>FAIRE RAYONNER LE CLUB </a:t>
            </a:r>
          </a:p>
          <a:p>
            <a:pPr marL="0" indent="0">
              <a:buNone/>
            </a:pPr>
            <a:r>
              <a:rPr lang="fr-FR" sz="1600" dirty="0"/>
              <a:t>Organisation du FAT 2 ( + de 3500 visiteurs; 70 baptêmes; 30 bons cadeaux partenaires)</a:t>
            </a:r>
          </a:p>
          <a:p>
            <a:pPr marL="0" indent="0">
              <a:buNone/>
            </a:pPr>
            <a:endParaRPr lang="fr-FR" sz="1600" dirty="0"/>
          </a:p>
          <a:p>
            <a:pPr marL="0" indent="0" algn="ctr">
              <a:buNone/>
            </a:pPr>
            <a:r>
              <a:rPr lang="fr-FR" sz="1600" b="1" dirty="0"/>
              <a:t>COMMUNIQUER </a:t>
            </a:r>
          </a:p>
          <a:p>
            <a:pPr marL="0" indent="0">
              <a:buNone/>
            </a:pPr>
            <a:r>
              <a:rPr lang="fr-FR" sz="1600" dirty="0"/>
              <a:t>Site internet </a:t>
            </a:r>
            <a:r>
              <a:rPr lang="fr-FR" sz="1600" dirty="0">
                <a:hlinkClick r:id="rId2"/>
              </a:rPr>
              <a:t>https://appeldair-vol-libre.fr/</a:t>
            </a:r>
            <a:r>
              <a:rPr lang="fr-FR" sz="1600" dirty="0"/>
              <a:t> </a:t>
            </a:r>
          </a:p>
          <a:p>
            <a:pPr marL="0" indent="0">
              <a:buNone/>
            </a:pPr>
            <a:endParaRPr lang="fr-FR" sz="1600" dirty="0"/>
          </a:p>
          <a:p>
            <a:pPr marL="0" indent="0" algn="ctr">
              <a:buNone/>
            </a:pPr>
            <a:r>
              <a:rPr lang="fr-FR" sz="1600" b="1" dirty="0"/>
              <a:t>S’ENGAGER </a:t>
            </a:r>
          </a:p>
          <a:p>
            <a:pPr marL="0" indent="0">
              <a:buNone/>
            </a:pPr>
            <a:r>
              <a:rPr lang="fr-FR" sz="1600" dirty="0"/>
              <a:t>De + en + de bénévoles actifs, de -  en – de spectateurs/consommateurs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EA6AE3-DC0C-8006-4ADC-C207CDEE5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6" y="1811296"/>
            <a:ext cx="5812212" cy="235625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B51E18-B8D1-B140-DC08-051F1D17784D}"/>
              </a:ext>
            </a:extLst>
          </p:cNvPr>
          <p:cNvSpPr txBox="1"/>
          <p:nvPr/>
        </p:nvSpPr>
        <p:spPr>
          <a:xfrm>
            <a:off x="3423967" y="5486400"/>
            <a:ext cx="8126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Un club dynamique et actif qui permet à </a:t>
            </a:r>
            <a:r>
              <a:rPr lang="fr-FR" sz="2400" i="1" dirty="0" err="1"/>
              <a:t>chacun.e</a:t>
            </a:r>
            <a:r>
              <a:rPr lang="fr-FR" sz="2400" i="1" dirty="0"/>
              <a:t> de s’épanouir dans sa pratique du vol libre...et au-delà (?)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FE04A3-6EBD-912B-ECDD-395858602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6" y="5541786"/>
            <a:ext cx="3086911" cy="8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2715D7-E426-6904-F784-A7E21711B12B}"/>
              </a:ext>
            </a:extLst>
          </p:cNvPr>
          <p:cNvSpPr txBox="1"/>
          <p:nvPr/>
        </p:nvSpPr>
        <p:spPr>
          <a:xfrm>
            <a:off x="615462" y="920621"/>
            <a:ext cx="56534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/>
              <a:t>LES INITIATIVES DU CLUB EN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77A34E-7814-1056-B5D5-8380C024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317" y="112568"/>
            <a:ext cx="2775487" cy="8080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85E3D1-3A49-D0F1-81C6-13F2C473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432" y="1252480"/>
            <a:ext cx="3393830" cy="51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0623044-30CC-F26E-0E52-757641D8A94E}"/>
              </a:ext>
            </a:extLst>
          </p:cNvPr>
          <p:cNvSpPr txBox="1"/>
          <p:nvPr/>
        </p:nvSpPr>
        <p:spPr>
          <a:xfrm>
            <a:off x="2732136" y="225475"/>
            <a:ext cx="524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BOURSES JEUNES 2024 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6803DC9-2649-7E83-1E93-976BE655E852}"/>
              </a:ext>
            </a:extLst>
          </p:cNvPr>
          <p:cNvCxnSpPr>
            <a:stCxn id="4" idx="2"/>
          </p:cNvCxnSpPr>
          <p:nvPr/>
        </p:nvCxnSpPr>
        <p:spPr>
          <a:xfrm flipH="1">
            <a:off x="2253165" y="933361"/>
            <a:ext cx="3102158" cy="794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FD805B4-101B-1D24-65FA-AA9448ADA120}"/>
              </a:ext>
            </a:extLst>
          </p:cNvPr>
          <p:cNvCxnSpPr>
            <a:cxnSpLocks/>
          </p:cNvCxnSpPr>
          <p:nvPr/>
        </p:nvCxnSpPr>
        <p:spPr>
          <a:xfrm>
            <a:off x="5941128" y="980029"/>
            <a:ext cx="2348842" cy="794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4E0618C-FCBC-18EC-A8DC-99D6824D546A}"/>
              </a:ext>
            </a:extLst>
          </p:cNvPr>
          <p:cNvSpPr txBox="1"/>
          <p:nvPr/>
        </p:nvSpPr>
        <p:spPr>
          <a:xfrm>
            <a:off x="1620623" y="1831751"/>
            <a:ext cx="39993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/>
              <a:t>Collégiens / Lycéens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6D7D24-F58B-C724-CF2F-6CA7A3F9729D}"/>
              </a:ext>
            </a:extLst>
          </p:cNvPr>
          <p:cNvSpPr txBox="1"/>
          <p:nvPr/>
        </p:nvSpPr>
        <p:spPr>
          <a:xfrm>
            <a:off x="6980994" y="1722139"/>
            <a:ext cx="43665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STAPS / Jeunes actifs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2EF078-C83D-5CA9-F81F-E9342120CE66}"/>
              </a:ext>
            </a:extLst>
          </p:cNvPr>
          <p:cNvSpPr txBox="1"/>
          <p:nvPr/>
        </p:nvSpPr>
        <p:spPr>
          <a:xfrm>
            <a:off x="2481591" y="252204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200</a:t>
            </a:r>
            <a:r>
              <a:rPr lang="fr-FR" sz="3600" dirty="0"/>
              <a:t> euros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8AA9CE-19DA-A0BE-7B53-A55C370BD315}"/>
              </a:ext>
            </a:extLst>
          </p:cNvPr>
          <p:cNvSpPr txBox="1"/>
          <p:nvPr/>
        </p:nvSpPr>
        <p:spPr>
          <a:xfrm>
            <a:off x="8354481" y="2517868"/>
            <a:ext cx="207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100 euros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5134DD-EFBF-206A-8E7A-0DE36B0B8BFF}"/>
              </a:ext>
            </a:extLst>
          </p:cNvPr>
          <p:cNvSpPr txBox="1"/>
          <p:nvPr/>
        </p:nvSpPr>
        <p:spPr>
          <a:xfrm>
            <a:off x="1282152" y="3312211"/>
            <a:ext cx="4892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/>
              <a:t>6 bourses attribuées  </a:t>
            </a:r>
          </a:p>
          <a:p>
            <a:pPr algn="ctr"/>
            <a:r>
              <a:rPr lang="fr-FR" sz="3600" b="1" dirty="0"/>
              <a:t>= 1200 euros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9307EA-0F0B-6487-5430-5D27C9747FD0}"/>
              </a:ext>
            </a:extLst>
          </p:cNvPr>
          <p:cNvSpPr txBox="1"/>
          <p:nvPr/>
        </p:nvSpPr>
        <p:spPr>
          <a:xfrm>
            <a:off x="6801492" y="3312210"/>
            <a:ext cx="5390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 bourses attribuées  </a:t>
            </a:r>
          </a:p>
          <a:p>
            <a:pPr algn="ctr"/>
            <a:r>
              <a:rPr lang="fr-FR" sz="3600" b="1" dirty="0"/>
              <a:t>= 300 euros </a:t>
            </a:r>
          </a:p>
          <a:p>
            <a:pPr algn="ctr"/>
            <a:r>
              <a:rPr lang="fr-FR" sz="2400" b="1" dirty="0"/>
              <a:t>+ 1 bourse marche et vol 150 euros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20E06F4-9792-7325-59C0-AF60A2DA9557}"/>
              </a:ext>
            </a:extLst>
          </p:cNvPr>
          <p:cNvSpPr txBox="1"/>
          <p:nvPr/>
        </p:nvSpPr>
        <p:spPr>
          <a:xfrm>
            <a:off x="1525387" y="5423612"/>
            <a:ext cx="101056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/>
              <a:t>TOTAL bourses Club Appel d’Air = 1650 euros</a:t>
            </a:r>
            <a:r>
              <a:rPr lang="fr-FR" sz="4000" b="1" dirty="0"/>
              <a:t>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7D4FFE8-F543-B7BE-6907-93E1FBD6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5" y="65496"/>
            <a:ext cx="1415143" cy="20233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E02E65-1DEF-BDF7-B3B8-594672AF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895" y="97173"/>
            <a:ext cx="2779179" cy="7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0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0ECC72-6362-BD98-618E-0DFBBB148218}"/>
              </a:ext>
            </a:extLst>
          </p:cNvPr>
          <p:cNvSpPr txBox="1"/>
          <p:nvPr/>
        </p:nvSpPr>
        <p:spPr>
          <a:xfrm>
            <a:off x="1705367" y="244804"/>
            <a:ext cx="6014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JOURNEES VOLER MIEUX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EA802F-68C7-C815-38E9-FAEECE6E3F8D}"/>
              </a:ext>
            </a:extLst>
          </p:cNvPr>
          <p:cNvSpPr txBox="1"/>
          <p:nvPr/>
        </p:nvSpPr>
        <p:spPr>
          <a:xfrm>
            <a:off x="1823364" y="1152093"/>
            <a:ext cx="598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4 journées: 20 et 21 avril, 5 mai, 29 juin  </a:t>
            </a:r>
          </a:p>
          <a:p>
            <a:pPr algn="ctr"/>
            <a:r>
              <a:rPr lang="fr-FR" sz="2400" dirty="0"/>
              <a:t>40 participants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CFA58E-2398-3BA1-83EF-C83481EBEC52}"/>
              </a:ext>
            </a:extLst>
          </p:cNvPr>
          <p:cNvSpPr txBox="1"/>
          <p:nvPr/>
        </p:nvSpPr>
        <p:spPr>
          <a:xfrm>
            <a:off x="922434" y="3081994"/>
            <a:ext cx="85760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Frais moniteurs : 1200 euros</a:t>
            </a:r>
          </a:p>
          <a:p>
            <a:endParaRPr lang="fr-FR" sz="2400" i="1" dirty="0"/>
          </a:p>
          <a:p>
            <a:r>
              <a:rPr lang="fr-FR" sz="2400" i="1" dirty="0">
                <a:solidFill>
                  <a:schemeClr val="accent2"/>
                </a:solidFill>
              </a:rPr>
              <a:t>Recettes: 475 euros (19 x 25 euros)</a:t>
            </a:r>
          </a:p>
          <a:p>
            <a:endParaRPr lang="fr-FR" sz="2400" i="1" dirty="0">
              <a:solidFill>
                <a:schemeClr val="accent2"/>
              </a:solidFill>
            </a:endParaRPr>
          </a:p>
          <a:p>
            <a:r>
              <a:rPr lang="fr-FR" sz="2400" i="1" dirty="0">
                <a:solidFill>
                  <a:schemeClr val="accent2"/>
                </a:solidFill>
              </a:rPr>
              <a:t>Subvention FFVL : 900 euros </a:t>
            </a:r>
          </a:p>
          <a:p>
            <a:endParaRPr lang="fr-FR" sz="2400" i="1" dirty="0"/>
          </a:p>
          <a:p>
            <a:pPr algn="ctr"/>
            <a:r>
              <a:rPr lang="fr-FR" sz="2400" b="1" dirty="0"/>
              <a:t>TOTAL aides Club Appel d’Air  = 0 euros (</a:t>
            </a:r>
            <a:r>
              <a:rPr lang="fr-FR" sz="2400" b="1" dirty="0" err="1"/>
              <a:t>prévi</a:t>
            </a:r>
            <a:r>
              <a:rPr lang="fr-FR" sz="2400" b="1" dirty="0"/>
              <a:t> 1000€)</a:t>
            </a:r>
          </a:p>
          <a:p>
            <a:pPr algn="ctr"/>
            <a:r>
              <a:rPr lang="fr-FR" sz="2400" b="1" i="1" dirty="0">
                <a:solidFill>
                  <a:schemeClr val="accent2"/>
                </a:solidFill>
              </a:rPr>
              <a:t>Solde : + 155 euros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F8C481-7898-AD77-E43B-36BB0E22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317" y="163073"/>
            <a:ext cx="2775487" cy="8080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39B877-3D47-A775-C242-0811EDB1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80" y="2391508"/>
            <a:ext cx="5724362" cy="25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3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0ECC72-6362-BD98-618E-0DFBBB148218}"/>
              </a:ext>
            </a:extLst>
          </p:cNvPr>
          <p:cNvSpPr txBox="1"/>
          <p:nvPr/>
        </p:nvSpPr>
        <p:spPr>
          <a:xfrm>
            <a:off x="4071257" y="272143"/>
            <a:ext cx="390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WEEK-END FILLES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464EA9-B466-235D-A49B-91F4B0C75E1E}"/>
              </a:ext>
            </a:extLst>
          </p:cNvPr>
          <p:cNvSpPr txBox="1"/>
          <p:nvPr/>
        </p:nvSpPr>
        <p:spPr>
          <a:xfrm>
            <a:off x="4339193" y="1204962"/>
            <a:ext cx="4139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2</a:t>
            </a:r>
            <a:r>
              <a:rPr lang="fr-FR" sz="3600" dirty="0"/>
              <a:t> </a:t>
            </a:r>
            <a:r>
              <a:rPr lang="fr-FR" sz="2400" dirty="0"/>
              <a:t>journées: 7 et 8 juin 2024</a:t>
            </a:r>
          </a:p>
          <a:p>
            <a:pPr algn="ctr"/>
            <a:r>
              <a:rPr lang="fr-FR" sz="2400" dirty="0"/>
              <a:t>7 participantes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AEADF7-5D81-85E2-9ED2-62E8F568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150400"/>
            <a:ext cx="3749553" cy="2109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3ED413-96AE-2510-58F8-9F54F955462A}"/>
              </a:ext>
            </a:extLst>
          </p:cNvPr>
          <p:cNvSpPr txBox="1"/>
          <p:nvPr/>
        </p:nvSpPr>
        <p:spPr>
          <a:xfrm>
            <a:off x="929613" y="3044205"/>
            <a:ext cx="944963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Frais moniteurs : 1000 euros</a:t>
            </a:r>
          </a:p>
          <a:p>
            <a:endParaRPr lang="fr-FR" sz="2800" i="1" dirty="0"/>
          </a:p>
          <a:p>
            <a:r>
              <a:rPr lang="fr-FR" sz="2800" i="1" dirty="0">
                <a:solidFill>
                  <a:schemeClr val="accent2"/>
                </a:solidFill>
              </a:rPr>
              <a:t>Recettes: 350 euros (7 x 25 euros x 2 journées)</a:t>
            </a:r>
          </a:p>
          <a:p>
            <a:endParaRPr lang="fr-FR" sz="2800" i="1" dirty="0">
              <a:solidFill>
                <a:schemeClr val="accent2"/>
              </a:solidFill>
            </a:endParaRPr>
          </a:p>
          <a:p>
            <a:r>
              <a:rPr lang="fr-FR" sz="2800" i="1" dirty="0">
                <a:solidFill>
                  <a:schemeClr val="accent2"/>
                </a:solidFill>
              </a:rPr>
              <a:t>Subventions ANS : 500 euros </a:t>
            </a:r>
          </a:p>
          <a:p>
            <a:endParaRPr lang="fr-FR" sz="2800" i="1" dirty="0"/>
          </a:p>
          <a:p>
            <a:pPr algn="ctr"/>
            <a:r>
              <a:rPr lang="fr-FR" sz="2800" b="1" dirty="0"/>
              <a:t>TOTAL aides Club Appel d’Air = </a:t>
            </a:r>
            <a:r>
              <a:rPr lang="fr-FR" sz="2800" b="1" i="1" dirty="0"/>
              <a:t>150 euros (</a:t>
            </a:r>
            <a:r>
              <a:rPr lang="fr-FR" sz="2800" b="1" i="1" dirty="0" err="1"/>
              <a:t>prévi</a:t>
            </a:r>
            <a:r>
              <a:rPr lang="fr-FR" sz="2800" b="1" i="1" dirty="0"/>
              <a:t> 1800)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C87E9B-15F3-5940-06CF-C7961BBD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75" y="150400"/>
            <a:ext cx="2849595" cy="8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2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C9CF0F-B312-8029-2A57-38F90FE7B888}"/>
              </a:ext>
            </a:extLst>
          </p:cNvPr>
          <p:cNvSpPr txBox="1"/>
          <p:nvPr/>
        </p:nvSpPr>
        <p:spPr>
          <a:xfrm>
            <a:off x="4157505" y="623549"/>
            <a:ext cx="3630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/>
              <a:t>SIV Avril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D601CD-4755-BD8C-95C9-8DF22282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3" y="64422"/>
            <a:ext cx="2334802" cy="31130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DC5FE3-AA70-4D4E-6430-7736AFB33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933" y="64422"/>
            <a:ext cx="2431434" cy="32419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B77442-783F-70C5-D891-98CE2A480A69}"/>
              </a:ext>
            </a:extLst>
          </p:cNvPr>
          <p:cNvSpPr txBox="1"/>
          <p:nvPr/>
        </p:nvSpPr>
        <p:spPr>
          <a:xfrm>
            <a:off x="246186" y="3306334"/>
            <a:ext cx="1184918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i="1" dirty="0"/>
              <a:t>               </a:t>
            </a:r>
            <a:r>
              <a:rPr lang="fr-FR" sz="2800" i="1" dirty="0"/>
              <a:t>Frais moniteurs + barrière + Cotisation… : 3150€</a:t>
            </a:r>
          </a:p>
          <a:p>
            <a:endParaRPr lang="fr-FR" sz="2800" i="1" dirty="0">
              <a:solidFill>
                <a:srgbClr val="0070C0"/>
              </a:solidFill>
            </a:endParaRPr>
          </a:p>
          <a:p>
            <a:r>
              <a:rPr lang="fr-FR" sz="2800" i="1" dirty="0">
                <a:solidFill>
                  <a:schemeClr val="accent2"/>
                </a:solidFill>
              </a:rPr>
              <a:t>                              Recettes: 2450 € (7 x 350 €)</a:t>
            </a:r>
          </a:p>
          <a:p>
            <a:endParaRPr lang="fr-FR" sz="2800" dirty="0"/>
          </a:p>
          <a:p>
            <a:pPr algn="ctr"/>
            <a:r>
              <a:rPr lang="fr-FR" sz="2800" b="1" dirty="0"/>
              <a:t>TOTAL aides Club Appel d’Air = 700 € soit 100€/adhérent</a:t>
            </a:r>
          </a:p>
          <a:p>
            <a:pPr algn="ctr"/>
            <a:r>
              <a:rPr lang="fr-FR" sz="2800" b="1" dirty="0"/>
              <a:t>(</a:t>
            </a:r>
            <a:r>
              <a:rPr lang="fr-FR" sz="2800" b="1" dirty="0" err="1"/>
              <a:t>prévi</a:t>
            </a:r>
            <a:r>
              <a:rPr lang="fr-FR" sz="2800" b="1" dirty="0"/>
              <a:t> 1600€)</a:t>
            </a:r>
            <a:endParaRPr lang="fr-FR" sz="2800" dirty="0"/>
          </a:p>
          <a:p>
            <a:pPr algn="ctr"/>
            <a:r>
              <a:rPr lang="fr-FR" i="1" dirty="0"/>
              <a:t>NB : Le club a récupéré sur investissement 16 gilets (1190€) : 11pilotes x 3j x 5€ = 165€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1294BC-64D1-44BE-8A2E-24ED1F986E3C}"/>
              </a:ext>
            </a:extLst>
          </p:cNvPr>
          <p:cNvSpPr txBox="1"/>
          <p:nvPr/>
        </p:nvSpPr>
        <p:spPr>
          <a:xfrm>
            <a:off x="2987507" y="1810753"/>
            <a:ext cx="5970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4 journées: Avril 2024</a:t>
            </a:r>
          </a:p>
          <a:p>
            <a:pPr algn="ctr"/>
            <a:r>
              <a:rPr lang="fr-FR" sz="2800" dirty="0"/>
              <a:t>7 participants AA + 4 pilotes non AA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A17557-CFBA-D2C2-F11A-E45BD421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603" y="64422"/>
            <a:ext cx="2431433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1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F9533AF-0A03-E6C8-6840-EB29FDCA549F}"/>
              </a:ext>
            </a:extLst>
          </p:cNvPr>
          <p:cNvSpPr txBox="1"/>
          <p:nvPr/>
        </p:nvSpPr>
        <p:spPr>
          <a:xfrm>
            <a:off x="3162521" y="752433"/>
            <a:ext cx="53721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/>
              <a:t>2 JOURNEES PLIAGE SECOURS</a:t>
            </a:r>
          </a:p>
          <a:p>
            <a:pPr algn="ctr"/>
            <a:endParaRPr lang="fr-FR" dirty="0"/>
          </a:p>
          <a:p>
            <a:r>
              <a:rPr lang="fr-FR" dirty="0"/>
              <a:t>1 Journée TYROLIENNE + PLIAGE 10 PARTICIPANTS </a:t>
            </a:r>
          </a:p>
          <a:p>
            <a:endParaRPr lang="fr-FR" dirty="0"/>
          </a:p>
          <a:p>
            <a:r>
              <a:rPr lang="fr-FR" dirty="0"/>
              <a:t>+ 1/2  Journée PLIAGE 15 participants</a:t>
            </a:r>
          </a:p>
          <a:p>
            <a:endParaRPr lang="fr-FR" dirty="0"/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                      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38F77A-561D-0733-21E0-C51BDFF2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8347" y="249476"/>
            <a:ext cx="1939604" cy="39033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58281C-C385-B402-B29C-2E606A4C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049" y="160832"/>
            <a:ext cx="2437342" cy="7096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3CB795-D8FE-ACC3-C2E1-E6DD9C0B7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131" y="1507341"/>
            <a:ext cx="3200181" cy="21997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7C2883-A0DD-166A-749F-B0CF80B7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22552" y="4239111"/>
            <a:ext cx="3291602" cy="23752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E426E9-6C27-10B2-E72B-55BDAF439A7B}"/>
              </a:ext>
            </a:extLst>
          </p:cNvPr>
          <p:cNvSpPr txBox="1"/>
          <p:nvPr/>
        </p:nvSpPr>
        <p:spPr>
          <a:xfrm>
            <a:off x="3162521" y="7055909"/>
            <a:ext cx="246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hlinkClick r:id="rId6" tooltip="https://en.wikipedia.org/wiki/Vulture"/>
              </a:rPr>
              <a:t>Cette photo</a:t>
            </a:r>
            <a:r>
              <a:rPr lang="fr-FR" sz="900" dirty="0"/>
              <a:t> par Auteur inconnu est soumise à la licence </a:t>
            </a:r>
            <a:r>
              <a:rPr lang="fr-FR" sz="900" dirty="0">
                <a:hlinkClick r:id="rId7" tooltip="https://creativecommons.org/licenses/by-sa/3.0/"/>
              </a:rPr>
              <a:t>CC BY-SA</a:t>
            </a:r>
            <a:endParaRPr lang="fr-FR" sz="9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9295F0-D88E-CE90-C35D-54A9E8716546}"/>
              </a:ext>
            </a:extLst>
          </p:cNvPr>
          <p:cNvSpPr txBox="1"/>
          <p:nvPr/>
        </p:nvSpPr>
        <p:spPr>
          <a:xfrm>
            <a:off x="5437416" y="4576091"/>
            <a:ext cx="64460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/>
              <a:t>AUTRES SEANCES </a:t>
            </a:r>
          </a:p>
          <a:p>
            <a:pPr algn="ctr"/>
            <a:endParaRPr lang="fr-FR" sz="3200" b="1" u="sng" dirty="0"/>
          </a:p>
          <a:p>
            <a:pPr marL="285750" indent="-285750">
              <a:buFontTx/>
              <a:buChar char="-"/>
            </a:pPr>
            <a:r>
              <a:rPr lang="fr-FR" dirty="0"/>
              <a:t>COURS METEO ( Marco)</a:t>
            </a:r>
          </a:p>
          <a:p>
            <a:pPr marL="285750" indent="-285750">
              <a:buFontTx/>
              <a:buChar char="-"/>
            </a:pPr>
            <a:r>
              <a:rPr lang="fr-FR" dirty="0"/>
              <a:t>RENCONTRE PGHM (Joseph)</a:t>
            </a:r>
          </a:p>
          <a:p>
            <a:pPr marL="285750" indent="-285750">
              <a:buFontTx/>
              <a:buChar char="-"/>
            </a:pPr>
            <a:r>
              <a:rPr lang="fr-FR" dirty="0"/>
              <a:t>SENSIBILISATION  RAPACES ( Lily)</a:t>
            </a:r>
          </a:p>
        </p:txBody>
      </p:sp>
    </p:spTree>
    <p:extLst>
      <p:ext uri="{BB962C8B-B14F-4D97-AF65-F5344CB8AC3E}">
        <p14:creationId xmlns:p14="http://schemas.microsoft.com/office/powerpoint/2010/main" val="14208817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625</TotalTime>
  <Words>1132</Words>
  <Application>Microsoft Office PowerPoint</Application>
  <PresentationFormat>Grand écran</PresentationFormat>
  <Paragraphs>221</Paragraphs>
  <Slides>20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ArialMT</vt:lpstr>
      <vt:lpstr>Calibri</vt:lpstr>
      <vt:lpstr>Times New Roman</vt:lpstr>
      <vt:lpstr>Trebuchet MS</vt:lpstr>
      <vt:lpstr>Wingdings 3</vt:lpstr>
      <vt:lpstr>Facette</vt:lpstr>
      <vt:lpstr>Présentation PowerPoint</vt:lpstr>
      <vt:lpstr>BILAN D’ACTIVITE 2024</vt:lpstr>
      <vt:lpstr>DEVELOPPER LA PRATIQUE DU VOL LIBRE EN CERDAGNE CAPCIR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Olivia Charrier</dc:creator>
  <cp:lastModifiedBy>erick vera</cp:lastModifiedBy>
  <cp:revision>27</cp:revision>
  <dcterms:created xsi:type="dcterms:W3CDTF">2024-11-14T20:01:41Z</dcterms:created>
  <dcterms:modified xsi:type="dcterms:W3CDTF">2024-12-11T08:19:07Z</dcterms:modified>
</cp:coreProperties>
</file>